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4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1813825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1pPr>
    <a:lvl2pPr marL="1813825" algn="l" defTabSz="1813825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2pPr>
    <a:lvl3pPr marL="3627645" algn="l" defTabSz="1813825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3pPr>
    <a:lvl4pPr marL="5441469" algn="l" defTabSz="1813825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4pPr>
    <a:lvl5pPr marL="7255294" algn="l" defTabSz="1813825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5pPr>
    <a:lvl6pPr marL="9069114" algn="l" defTabSz="1813825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6pPr>
    <a:lvl7pPr marL="10882939" algn="l" defTabSz="1813825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7pPr>
    <a:lvl8pPr marL="12696764" algn="l" defTabSz="1813825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8pPr>
    <a:lvl9pPr marL="14510584" algn="l" defTabSz="1813825" rtl="0" eaLnBrk="1" latinLnBrk="0" hangingPunct="1">
      <a:defRPr sz="7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772" autoAdjust="0"/>
    <p:restoredTop sz="94660"/>
  </p:normalViewPr>
  <p:slideViewPr>
    <p:cSldViewPr snapToGrid="0">
      <p:cViewPr varScale="1">
        <p:scale>
          <a:sx n="13" d="100"/>
          <a:sy n="13" d="100"/>
        </p:scale>
        <p:origin x="2971" y="134"/>
      </p:cViewPr>
      <p:guideLst>
        <p:guide orient="horz" pos="13607"/>
        <p:guide pos="1020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2" y="16680246"/>
            <a:ext cx="12655972" cy="2652039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8433" y="-5824"/>
            <a:ext cx="32407721" cy="4320646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2895217" y="10900337"/>
            <a:ext cx="20014366" cy="7586292"/>
          </a:xfrm>
        </p:spPr>
        <p:txBody>
          <a:bodyPr bIns="43200" anchor="b"/>
          <a:lstStyle>
            <a:lvl1pPr>
              <a:defRPr sz="151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4295377" y="15565115"/>
            <a:ext cx="23070430" cy="2074103"/>
          </a:xfrm>
        </p:spPr>
        <p:txBody>
          <a:bodyPr tIns="43200">
            <a:normAutofit/>
          </a:bodyPr>
          <a:lstStyle>
            <a:lvl1pPr marL="0" indent="0" algn="l">
              <a:buNone/>
              <a:defRPr kumimoji="0" lang="en-US" sz="6600" b="0" i="0" u="none" strike="noStrike" kern="1200" cap="all" spc="189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2159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19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79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39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7999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59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19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79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3199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89484" y="1730035"/>
            <a:ext cx="7289840" cy="2947043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19965" y="1730035"/>
            <a:ext cx="21329531" cy="29470432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429" y="-106675"/>
            <a:ext cx="32490717" cy="43817850"/>
            <a:chOff x="-8466" y="-8468"/>
            <a:chExt cx="9169804" cy="6955981"/>
          </a:xfrm>
        </p:grpSpPr>
        <p:sp>
          <p:nvSpPr>
            <p:cNvPr id="19" name="Freeform 18"/>
            <p:cNvSpPr/>
            <p:nvPr/>
          </p:nvSpPr>
          <p:spPr>
            <a:xfrm>
              <a:off x="8681105" y="81047"/>
              <a:ext cx="480233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8931143" y="-8467"/>
              <a:ext cx="222162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8681105" y="4487655"/>
              <a:ext cx="470356" cy="2370344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939175" y="-8467"/>
              <a:ext cx="214131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4" name="Freeform 23"/>
            <p:cNvSpPr/>
            <p:nvPr/>
          </p:nvSpPr>
          <p:spPr>
            <a:xfrm rot="10800000">
              <a:off x="17338" y="162094"/>
              <a:ext cx="311834" cy="6704373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349302" y="4893733"/>
              <a:ext cx="805081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230109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t-BR"/>
            </a:p>
          </p:txBody>
        </p:sp>
      </p:grpSp>
    </p:spTree>
    <p:extLst>
      <p:ext uri="{BB962C8B-B14F-4D97-AF65-F5344CB8AC3E}">
        <p14:creationId xmlns:p14="http://schemas.microsoft.com/office/powerpoint/2010/main" val="160047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8433" y="-5824"/>
            <a:ext cx="32407721" cy="4320646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2" y="16680246"/>
            <a:ext cx="12655972" cy="26520392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2903318" y="10877247"/>
            <a:ext cx="20022760" cy="7606468"/>
          </a:xfrm>
        </p:spPr>
        <p:txBody>
          <a:bodyPr bIns="43200" anchor="b"/>
          <a:lstStyle>
            <a:lvl1pPr algn="l">
              <a:defRPr kumimoji="0" lang="en-US" sz="151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3199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4309105" y="15548601"/>
            <a:ext cx="23068293" cy="2073631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6600" b="0" i="0" u="none" strike="noStrike" kern="1200" cap="all" spc="189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2159996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19991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79987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39983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799978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59974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1997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79965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31999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15936" y="6912102"/>
            <a:ext cx="11339751" cy="2338594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53234" y="6912102"/>
            <a:ext cx="11339751" cy="2338594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4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5936" y="6912102"/>
            <a:ext cx="11339751" cy="3456051"/>
          </a:xfrm>
        </p:spPr>
        <p:txBody>
          <a:bodyPr anchor="b">
            <a:normAutofit/>
          </a:bodyPr>
          <a:lstStyle>
            <a:lvl1pPr marL="0" indent="0">
              <a:buNone/>
              <a:defRPr lang="en-US" sz="6600" b="0" kern="1200" cap="all" spc="189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2159996" indent="0">
              <a:buNone/>
              <a:defRPr sz="9400" b="1"/>
            </a:lvl2pPr>
            <a:lvl3pPr marL="4319991" indent="0">
              <a:buNone/>
              <a:defRPr sz="8500" b="1"/>
            </a:lvl3pPr>
            <a:lvl4pPr marL="6479987" indent="0">
              <a:buNone/>
              <a:defRPr sz="7600" b="1"/>
            </a:lvl4pPr>
            <a:lvl5pPr marL="8639983" indent="0">
              <a:buNone/>
              <a:defRPr sz="7600" b="1"/>
            </a:lvl5pPr>
            <a:lvl6pPr marL="10799978" indent="0">
              <a:buNone/>
              <a:defRPr sz="7600" b="1"/>
            </a:lvl6pPr>
            <a:lvl7pPr marL="12959974" indent="0">
              <a:buNone/>
              <a:defRPr sz="7600" b="1"/>
            </a:lvl7pPr>
            <a:lvl8pPr marL="15119970" indent="0">
              <a:buNone/>
              <a:defRPr sz="7600" b="1"/>
            </a:lvl8pPr>
            <a:lvl9pPr marL="17279965" indent="0">
              <a:buNone/>
              <a:defRPr sz="7600" b="1"/>
            </a:lvl9pPr>
          </a:lstStyle>
          <a:p>
            <a:pPr marL="0" lvl="0" indent="0" algn="l" defTabSz="431999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2436" y="10720461"/>
            <a:ext cx="11339751" cy="19584289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53234" y="6912102"/>
            <a:ext cx="11339751" cy="3456051"/>
          </a:xfrm>
        </p:spPr>
        <p:txBody>
          <a:bodyPr anchor="b">
            <a:normAutofit/>
          </a:bodyPr>
          <a:lstStyle>
            <a:lvl1pPr marL="0" indent="0">
              <a:buNone/>
              <a:defRPr lang="en-US" sz="6600" b="0" kern="1200" cap="all" spc="189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2159996" indent="0">
              <a:buNone/>
              <a:defRPr sz="9400" b="1"/>
            </a:lvl2pPr>
            <a:lvl3pPr marL="4319991" indent="0">
              <a:buNone/>
              <a:defRPr sz="8500" b="1"/>
            </a:lvl3pPr>
            <a:lvl4pPr marL="6479987" indent="0">
              <a:buNone/>
              <a:defRPr sz="7600" b="1"/>
            </a:lvl4pPr>
            <a:lvl5pPr marL="8639983" indent="0">
              <a:buNone/>
              <a:defRPr sz="7600" b="1"/>
            </a:lvl5pPr>
            <a:lvl6pPr marL="10799978" indent="0">
              <a:buNone/>
              <a:defRPr sz="7600" b="1"/>
            </a:lvl6pPr>
            <a:lvl7pPr marL="12959974" indent="0">
              <a:buNone/>
              <a:defRPr sz="7600" b="1"/>
            </a:lvl7pPr>
            <a:lvl8pPr marL="15119970" indent="0">
              <a:buNone/>
              <a:defRPr sz="7600" b="1"/>
            </a:lvl8pPr>
            <a:lvl9pPr marL="17279965" indent="0">
              <a:buNone/>
              <a:defRPr sz="7600" b="1"/>
            </a:lvl9pPr>
          </a:lstStyle>
          <a:p>
            <a:pPr marL="0" lvl="0" indent="0" algn="l" defTabSz="4319991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53234" y="10720461"/>
            <a:ext cx="11339751" cy="19584289"/>
          </a:xfrm>
        </p:spPr>
        <p:txBody>
          <a:bodyPr/>
          <a:lstStyle>
            <a:lvl1pPr>
              <a:defRPr sz="11300"/>
            </a:lvl1pPr>
            <a:lvl2pPr>
              <a:defRPr sz="94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2" y="16680246"/>
            <a:ext cx="12655972" cy="2652039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-7914989" y="7915002"/>
            <a:ext cx="43200638" cy="27370659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marL="0" algn="ctr" defTabSz="4319991" rtl="0" eaLnBrk="1" latinLnBrk="0" hangingPunct="1"/>
            <a:endParaRPr lang="en-US" sz="85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2781187" y="9928357"/>
            <a:ext cx="18467594" cy="6862634"/>
          </a:xfrm>
        </p:spPr>
        <p:txBody>
          <a:bodyPr bIns="0" anchor="b"/>
          <a:lstStyle>
            <a:lvl1pPr algn="l">
              <a:defRPr kumimoji="0" lang="en-US" sz="132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319991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28753" y="16497330"/>
            <a:ext cx="13491834" cy="20943220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4598949" y="14194761"/>
            <a:ext cx="20532163" cy="3926445"/>
          </a:xfrm>
        </p:spPr>
        <p:txBody>
          <a:bodyPr>
            <a:normAutofit/>
          </a:bodyPr>
          <a:lstStyle>
            <a:lvl1pPr marL="0" indent="0">
              <a:buNone/>
              <a:defRPr lang="en-US" sz="66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2159996" indent="0">
              <a:buNone/>
              <a:defRPr sz="5700"/>
            </a:lvl2pPr>
            <a:lvl3pPr marL="4319991" indent="0">
              <a:buNone/>
              <a:defRPr sz="4700"/>
            </a:lvl3pPr>
            <a:lvl4pPr marL="6479987" indent="0">
              <a:buNone/>
              <a:defRPr sz="4300"/>
            </a:lvl4pPr>
            <a:lvl5pPr marL="8639983" indent="0">
              <a:buNone/>
              <a:defRPr sz="4300"/>
            </a:lvl5pPr>
            <a:lvl6pPr marL="10799978" indent="0">
              <a:buNone/>
              <a:defRPr sz="4300"/>
            </a:lvl6pPr>
            <a:lvl7pPr marL="12959974" indent="0">
              <a:buNone/>
              <a:defRPr sz="4300"/>
            </a:lvl7pPr>
            <a:lvl8pPr marL="15119970" indent="0">
              <a:buNone/>
              <a:defRPr sz="4300"/>
            </a:lvl8pPr>
            <a:lvl9pPr marL="17279965" indent="0">
              <a:buNone/>
              <a:defRPr sz="4300"/>
            </a:lvl9pPr>
          </a:lstStyle>
          <a:p>
            <a:pPr marL="0" marR="0" lvl="0" indent="0" algn="l" defTabSz="4319991" rtl="0" eaLnBrk="1" fontAlgn="auto" latinLnBrk="0" hangingPunct="1">
              <a:lnSpc>
                <a:spcPct val="100000"/>
              </a:lnSpc>
              <a:spcBef>
                <a:spcPts val="1417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9954A3-9DFD-4C44-94BA-B95130A3BA1C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7188594" y="0"/>
            <a:ext cx="25210696" cy="43200638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863998" anchor="ctr"/>
          <a:lstStyle>
            <a:lvl1pPr algn="r">
              <a:defRPr/>
            </a:lvl1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2" y="16680246"/>
            <a:ext cx="12655972" cy="26520392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" y="31800470"/>
            <a:ext cx="12655972" cy="114001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2378205" y="10819064"/>
            <a:ext cx="19439573" cy="5464295"/>
          </a:xfrm>
        </p:spPr>
        <p:txBody>
          <a:bodyPr anchor="b"/>
          <a:lstStyle>
            <a:lvl1pPr algn="l">
              <a:defRPr sz="13200" b="0">
                <a:latin typeface="+mj-lt"/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4051610" y="13735819"/>
            <a:ext cx="21601456" cy="4665669"/>
          </a:xfrm>
        </p:spPr>
        <p:txBody>
          <a:bodyPr/>
          <a:lstStyle>
            <a:lvl1pPr marL="0" indent="0">
              <a:buNone/>
              <a:defRPr sz="6600">
                <a:solidFill>
                  <a:schemeClr val="tx2"/>
                </a:solidFill>
              </a:defRPr>
            </a:lvl1pPr>
            <a:lvl2pPr marL="2159996" indent="0">
              <a:buNone/>
              <a:defRPr sz="5700"/>
            </a:lvl2pPr>
            <a:lvl3pPr marL="4319991" indent="0">
              <a:buNone/>
              <a:defRPr sz="4700"/>
            </a:lvl3pPr>
            <a:lvl4pPr marL="6479987" indent="0">
              <a:buNone/>
              <a:defRPr sz="4300"/>
            </a:lvl4pPr>
            <a:lvl5pPr marL="8639983" indent="0">
              <a:buNone/>
              <a:defRPr sz="4300"/>
            </a:lvl5pPr>
            <a:lvl6pPr marL="10799978" indent="0">
              <a:buNone/>
              <a:defRPr sz="4300"/>
            </a:lvl6pPr>
            <a:lvl7pPr marL="12959974" indent="0">
              <a:buNone/>
              <a:defRPr sz="4300"/>
            </a:lvl7pPr>
            <a:lvl8pPr marL="15119970" indent="0">
              <a:buNone/>
              <a:defRPr sz="4300"/>
            </a:lvl8pPr>
            <a:lvl9pPr marL="17279965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8438" y="31815481"/>
            <a:ext cx="12664412" cy="11385163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8433" y="31819635"/>
            <a:ext cx="32407721" cy="11381012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1999" tIns="216000" rIns="431999" bIns="216000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15936" y="2304034"/>
            <a:ext cx="26648414" cy="3456051"/>
          </a:xfrm>
          <a:prstGeom prst="rect">
            <a:avLst/>
          </a:prstGeom>
        </p:spPr>
        <p:txBody>
          <a:bodyPr vert="horz" lIns="431999" tIns="216000" rIns="431999" bIns="216000" rtlCol="0" anchor="ctr">
            <a:no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5936" y="6933195"/>
            <a:ext cx="26648414" cy="22550563"/>
          </a:xfrm>
          <a:prstGeom prst="rect">
            <a:avLst/>
          </a:prstGeom>
        </p:spPr>
        <p:txBody>
          <a:bodyPr vert="horz" lIns="431999" tIns="216000" rIns="431999" bIns="21600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712784" y="36979746"/>
            <a:ext cx="7711031" cy="1267219"/>
          </a:xfrm>
          <a:prstGeom prst="rect">
            <a:avLst/>
          </a:prstGeom>
        </p:spPr>
        <p:txBody>
          <a:bodyPr vert="horz" lIns="431999" tIns="216000" rIns="431999" bIns="216000" rtlCol="0" anchor="ctr"/>
          <a:lstStyle>
            <a:lvl1pPr algn="l">
              <a:defRPr sz="5700"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463358" y="39591904"/>
            <a:ext cx="16739632" cy="1728026"/>
          </a:xfrm>
          <a:prstGeom prst="rect">
            <a:avLst/>
          </a:prstGeom>
        </p:spPr>
        <p:txBody>
          <a:bodyPr vert="horz" lIns="431999" tIns="216000" rIns="431999" bIns="216000" rtlCol="0" anchor="ctr"/>
          <a:lstStyle>
            <a:lvl1pPr algn="r">
              <a:defRPr sz="4700" cap="all" spc="945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9766803" y="38871894"/>
            <a:ext cx="1781961" cy="3168047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43200" tIns="43200" rIns="43200" bIns="43200" rtlCol="0" anchor="ctr">
            <a:normAutofit/>
          </a:bodyPr>
          <a:lstStyle>
            <a:lvl1pPr algn="ctr">
              <a:defRPr sz="780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</p:sldLayoutIdLst>
  <p:txStyles>
    <p:titleStyle>
      <a:lvl1pPr algn="l" defTabSz="4319991" rtl="0" eaLnBrk="1" latinLnBrk="0" hangingPunct="1">
        <a:spcBef>
          <a:spcPct val="0"/>
        </a:spcBef>
        <a:buNone/>
        <a:defRPr sz="132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19997" indent="-1619997" algn="l" defTabSz="4319991" rtl="0" eaLnBrk="1" latinLnBrk="0" hangingPunct="1">
        <a:spcBef>
          <a:spcPts val="3780"/>
        </a:spcBef>
        <a:buFont typeface="Arial" pitchFamily="34" charset="0"/>
        <a:buNone/>
        <a:defRPr sz="7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820798" indent="-820798" algn="l" defTabSz="4319991" rtl="0" eaLnBrk="1" latinLnBrk="0" hangingPunct="1">
        <a:spcBef>
          <a:spcPts val="1417"/>
        </a:spcBef>
        <a:buClr>
          <a:schemeClr val="accent2"/>
        </a:buClr>
        <a:buFont typeface="Wingdings" pitchFamily="2" charset="2"/>
        <a:buChar char="§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1900796" indent="-777598" algn="l" defTabSz="4319991" rtl="0" eaLnBrk="1" latinLnBrk="0" hangingPunct="1">
        <a:spcBef>
          <a:spcPts val="1417"/>
        </a:spcBef>
        <a:buClr>
          <a:schemeClr val="accent2"/>
        </a:buClr>
        <a:buFont typeface="Wingdings" pitchFamily="2" charset="2"/>
        <a:buChar char="§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2980794" indent="-777598" algn="l" defTabSz="4319991" rtl="0" eaLnBrk="1" latinLnBrk="0" hangingPunct="1">
        <a:spcBef>
          <a:spcPts val="1417"/>
        </a:spcBef>
        <a:buClr>
          <a:schemeClr val="accent2"/>
        </a:buClr>
        <a:buFont typeface="Wingdings" pitchFamily="2" charset="2"/>
        <a:buChar char="§"/>
        <a:defRPr sz="7600" kern="1200">
          <a:solidFill>
            <a:schemeClr val="tx1"/>
          </a:solidFill>
          <a:latin typeface="+mn-lt"/>
          <a:ea typeface="+mn-ea"/>
          <a:cs typeface="+mn-cs"/>
        </a:defRPr>
      </a:lvl4pPr>
      <a:lvl5pPr marL="4060792" indent="-820798" algn="l" defTabSz="4319991" rtl="0" eaLnBrk="1" latinLnBrk="0" hangingPunct="1">
        <a:spcBef>
          <a:spcPts val="1417"/>
        </a:spcBef>
        <a:buClr>
          <a:schemeClr val="accent2"/>
        </a:buClr>
        <a:buFont typeface="Wingdings" pitchFamily="2" charset="2"/>
        <a:buChar char="§"/>
        <a:defRPr sz="7600" kern="1200">
          <a:solidFill>
            <a:schemeClr val="tx1"/>
          </a:solidFill>
          <a:latin typeface="+mn-lt"/>
          <a:ea typeface="+mn-ea"/>
          <a:cs typeface="+mn-cs"/>
        </a:defRPr>
      </a:lvl5pPr>
      <a:lvl6pPr marL="5183990" indent="-820798" algn="l" defTabSz="4319991" rtl="0" eaLnBrk="1" latinLnBrk="0" hangingPunct="1">
        <a:spcBef>
          <a:spcPts val="1417"/>
        </a:spcBef>
        <a:buClr>
          <a:schemeClr val="accent2"/>
        </a:buClr>
        <a:buFont typeface="Wingdings" pitchFamily="2" charset="2"/>
        <a:buChar char="§"/>
        <a:defRPr sz="6600" kern="1200">
          <a:solidFill>
            <a:schemeClr val="tx1"/>
          </a:solidFill>
          <a:latin typeface="+mn-lt"/>
          <a:ea typeface="+mn-ea"/>
          <a:cs typeface="+mn-cs"/>
        </a:defRPr>
      </a:lvl6pPr>
      <a:lvl7pPr marL="6393587" indent="-777598" algn="l" defTabSz="4319991" rtl="0" eaLnBrk="1" latinLnBrk="0" hangingPunct="1">
        <a:spcBef>
          <a:spcPts val="1417"/>
        </a:spcBef>
        <a:buClr>
          <a:schemeClr val="accent2"/>
        </a:buClr>
        <a:buFont typeface="Wingdings" pitchFamily="2" charset="2"/>
        <a:buChar char="§"/>
        <a:defRPr sz="6600" kern="1200">
          <a:solidFill>
            <a:schemeClr val="tx1"/>
          </a:solidFill>
          <a:latin typeface="+mn-lt"/>
          <a:ea typeface="+mn-ea"/>
          <a:cs typeface="+mn-cs"/>
        </a:defRPr>
      </a:lvl7pPr>
      <a:lvl8pPr marL="7473585" indent="-777598" algn="l" defTabSz="4319991" rtl="0" eaLnBrk="1" latinLnBrk="0" hangingPunct="1">
        <a:spcBef>
          <a:spcPts val="1417"/>
        </a:spcBef>
        <a:buClr>
          <a:schemeClr val="accent2"/>
        </a:buClr>
        <a:buFont typeface="Wingdings" pitchFamily="2" charset="2"/>
        <a:buChar char="§"/>
        <a:defRPr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8467183" indent="-777598" algn="l" defTabSz="4319991" rtl="0" eaLnBrk="1" latinLnBrk="0" hangingPunct="1">
        <a:spcBef>
          <a:spcPts val="1417"/>
        </a:spcBef>
        <a:buClr>
          <a:schemeClr val="accent2"/>
        </a:buClr>
        <a:buFont typeface="Wingdings" pitchFamily="2" charset="2"/>
        <a:buChar char="§"/>
        <a:defRPr sz="6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996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991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987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983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978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9974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9970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9965" algn="l" defTabSz="4319991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414"/>
          <p:cNvSpPr txBox="1">
            <a:spLocks noChangeArrowheads="1"/>
          </p:cNvSpPr>
          <p:nvPr/>
        </p:nvSpPr>
        <p:spPr bwMode="auto">
          <a:xfrm>
            <a:off x="1854200" y="8300568"/>
            <a:ext cx="30545088" cy="2272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834" tIns="43417" rIns="86834" bIns="43417">
            <a:spAutoFit/>
          </a:bodyPr>
          <a:lstStyle/>
          <a:p>
            <a:pPr marL="1618735" indent="-1618735" algn="ctr" defTabSz="691931"/>
            <a:r>
              <a:rPr lang="pt-BR" sz="4300" b="1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Primeiro autor</a:t>
            </a:r>
            <a:r>
              <a:rPr lang="pt-BR" sz="4300" b="1" baseline="30000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1</a:t>
            </a:r>
            <a:r>
              <a:rPr lang="pt-BR" sz="4300" b="1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;  Demais autores</a:t>
            </a:r>
            <a:r>
              <a:rPr lang="pt-BR" sz="4300" b="1" baseline="30000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2</a:t>
            </a:r>
          </a:p>
          <a:p>
            <a:pPr marL="1618735" indent="-1618735" algn="ctr" defTabSz="691931"/>
            <a:r>
              <a:rPr lang="pt-BR" sz="3300" baseline="30000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1</a:t>
            </a:r>
            <a:r>
              <a:rPr lang="pt-BR" sz="3300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 </a:t>
            </a:r>
            <a:r>
              <a:rPr lang="pt-BR" sz="3300" dirty="0" err="1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Intituição</a:t>
            </a:r>
            <a:r>
              <a:rPr lang="pt-BR" sz="3300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 do cada autor.</a:t>
            </a:r>
          </a:p>
          <a:p>
            <a:pPr marL="1618735" indent="-1618735" algn="ctr" defTabSz="691931"/>
            <a:r>
              <a:rPr lang="pt-BR" sz="3300" baseline="30000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2</a:t>
            </a:r>
            <a:r>
              <a:rPr lang="pt-BR" sz="3300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 </a:t>
            </a:r>
            <a:r>
              <a:rPr lang="pt-BR" sz="3300" dirty="0" err="1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Intituição</a:t>
            </a:r>
            <a:r>
              <a:rPr lang="pt-BR" sz="3300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 do cada autor.</a:t>
            </a:r>
          </a:p>
          <a:p>
            <a:pPr marL="1618735" indent="-1618735" algn="ctr" defTabSz="691931"/>
            <a:r>
              <a:rPr lang="pt-BR" sz="3300" dirty="0">
                <a:latin typeface="Franklin Gothic Demi Cond" panose="020B0706030402020204" pitchFamily="34" charset="0"/>
                <a:ea typeface="ＭＳ Ｐゴシック"/>
                <a:cs typeface="FrankRuehl" panose="020E0503060101010101" pitchFamily="34" charset="-79"/>
              </a:rPr>
              <a:t> </a:t>
            </a:r>
          </a:p>
        </p:txBody>
      </p:sp>
      <p:sp>
        <p:nvSpPr>
          <p:cNvPr id="8" name="Text Box 3416"/>
          <p:cNvSpPr txBox="1">
            <a:spLocks noChangeArrowheads="1"/>
          </p:cNvSpPr>
          <p:nvPr/>
        </p:nvSpPr>
        <p:spPr bwMode="auto">
          <a:xfrm>
            <a:off x="11858627" y="29956130"/>
            <a:ext cx="7800975" cy="5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6834" tIns="43417" rIns="86834" bIns="43417">
            <a:spAutoFit/>
          </a:bodyPr>
          <a:lstStyle/>
          <a:p>
            <a:pPr algn="just" defTabSz="691931">
              <a:spcBef>
                <a:spcPct val="50000"/>
              </a:spcBef>
            </a:pPr>
            <a:r>
              <a:rPr lang="pt-BR" sz="3300" b="1">
                <a:latin typeface="tahoma, verdana, arial"/>
                <a:ea typeface="ＭＳ Ｐゴシック"/>
                <a:cs typeface="Times New Roman" pitchFamily="18" charset="0"/>
              </a:rPr>
              <a:t> </a:t>
            </a:r>
            <a:endParaRPr lang="pt-BR" sz="3300">
              <a:latin typeface="tahoma, verdana, arial"/>
              <a:ea typeface="ＭＳ Ｐゴシック"/>
              <a:cs typeface="Times New Roman" pitchFamily="18" charset="0"/>
            </a:endParaRPr>
          </a:p>
        </p:txBody>
      </p:sp>
      <p:sp>
        <p:nvSpPr>
          <p:cNvPr id="9" name="Text Box 3434"/>
          <p:cNvSpPr txBox="1">
            <a:spLocks noChangeArrowheads="1"/>
          </p:cNvSpPr>
          <p:nvPr/>
        </p:nvSpPr>
        <p:spPr bwMode="auto">
          <a:xfrm>
            <a:off x="6436764" y="7079220"/>
            <a:ext cx="19287633" cy="1185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890" tIns="45945" rIns="91890" bIns="45945">
            <a:spAutoFit/>
          </a:bodyPr>
          <a:lstStyle/>
          <a:p>
            <a:pPr algn="ctr" defTabSz="691931">
              <a:spcBef>
                <a:spcPct val="50000"/>
              </a:spcBef>
            </a:pPr>
            <a:r>
              <a:rPr lang="en-US" b="1" dirty="0">
                <a:latin typeface="Franklin Gothic Demi Cond" panose="020B0706030402020204" pitchFamily="34" charset="0"/>
                <a:ea typeface="ＭＳ Ｐゴシック"/>
                <a:cs typeface="Calibri" pitchFamily="34" charset="0"/>
              </a:rPr>
              <a:t>TÍTULO</a:t>
            </a:r>
            <a:endParaRPr lang="pt-BR" dirty="0">
              <a:latin typeface="Franklin Gothic Demi Cond" panose="020B0706030402020204" pitchFamily="34" charset="0"/>
              <a:ea typeface="ＭＳ Ｐゴシック"/>
              <a:cs typeface="Calibri" pitchFamily="34" charset="0"/>
            </a:endParaRPr>
          </a:p>
        </p:txBody>
      </p:sp>
      <p:sp>
        <p:nvSpPr>
          <p:cNvPr id="10" name="Text Box 3674"/>
          <p:cNvSpPr txBox="1">
            <a:spLocks noChangeArrowheads="1"/>
          </p:cNvSpPr>
          <p:nvPr/>
        </p:nvSpPr>
        <p:spPr bwMode="auto">
          <a:xfrm>
            <a:off x="12176128" y="12901614"/>
            <a:ext cx="2138364" cy="467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732" tIns="48364" rIns="96732" bIns="48364">
            <a:spAutoFit/>
          </a:bodyPr>
          <a:lstStyle/>
          <a:p>
            <a:pPr defTabSz="968067">
              <a:spcBef>
                <a:spcPct val="50000"/>
              </a:spcBef>
            </a:pPr>
            <a:endParaRPr lang="en-US" sz="2400">
              <a:latin typeface="tahoma, verdana, arial"/>
              <a:ea typeface="ＭＳ Ｐゴシック"/>
              <a:cs typeface="Times New Roman" pitchFamily="18" charset="0"/>
            </a:endParaRPr>
          </a:p>
        </p:txBody>
      </p:sp>
      <p:cxnSp>
        <p:nvCxnSpPr>
          <p:cNvPr id="12" name="Straight Connector 32"/>
          <p:cNvCxnSpPr/>
          <p:nvPr/>
        </p:nvCxnSpPr>
        <p:spPr>
          <a:xfrm flipV="1">
            <a:off x="21634454" y="10368367"/>
            <a:ext cx="285749" cy="2792888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2"/>
          <p:cNvCxnSpPr/>
          <p:nvPr/>
        </p:nvCxnSpPr>
        <p:spPr>
          <a:xfrm rot="5400000" flipH="1" flipV="1">
            <a:off x="-2901956" y="24291932"/>
            <a:ext cx="27928885" cy="109535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 Box 3646"/>
          <p:cNvSpPr txBox="1">
            <a:spLocks noChangeArrowheads="1"/>
          </p:cNvSpPr>
          <p:nvPr/>
        </p:nvSpPr>
        <p:spPr bwMode="auto">
          <a:xfrm>
            <a:off x="880524" y="22438915"/>
            <a:ext cx="9677937" cy="4396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834" tIns="43417" rIns="86834" bIns="43417">
            <a:spAutoFit/>
          </a:bodyPr>
          <a:lstStyle/>
          <a:p>
            <a:pPr algn="just" defTabSz="691931">
              <a:spcBef>
                <a:spcPct val="50000"/>
              </a:spcBef>
              <a:buFontTx/>
              <a:buChar char="•"/>
            </a:pPr>
            <a:r>
              <a:rPr lang="pt-PT" sz="2800" dirty="0">
                <a:solidFill>
                  <a:srgbClr val="000000"/>
                </a:solidFill>
                <a:latin typeface="Calibri" pitchFamily="34" charset="0"/>
              </a:rPr>
              <a:t>O pôster deverá conter informações referentes ao resumo enviado.</a:t>
            </a:r>
          </a:p>
          <a:p>
            <a:pPr algn="just" defTabSz="691931">
              <a:spcBef>
                <a:spcPct val="50000"/>
              </a:spcBef>
              <a:buFontTx/>
              <a:buChar char="•"/>
            </a:pPr>
            <a:r>
              <a:rPr lang="pt-PT" sz="2800" dirty="0">
                <a:solidFill>
                  <a:srgbClr val="000000"/>
                </a:solidFill>
                <a:latin typeface="Calibri" pitchFamily="34" charset="0"/>
              </a:rPr>
              <a:t>As informações apresentadas no pôster devem ser concisas e claras.</a:t>
            </a:r>
          </a:p>
          <a:p>
            <a:pPr algn="just" defTabSz="691931">
              <a:spcBef>
                <a:spcPct val="50000"/>
              </a:spcBef>
              <a:buFontTx/>
              <a:buChar char="•"/>
            </a:pPr>
            <a:r>
              <a:rPr lang="pt-PT" sz="2800" dirty="0">
                <a:solidFill>
                  <a:srgbClr val="000000"/>
                </a:solidFill>
                <a:latin typeface="Calibri" pitchFamily="34" charset="0"/>
              </a:rPr>
              <a:t>Este modelo já se encontra na formatação sugerida.</a:t>
            </a:r>
          </a:p>
          <a:p>
            <a:pPr algn="just" defTabSz="691931">
              <a:spcBef>
                <a:spcPct val="50000"/>
              </a:spcBef>
              <a:buFontTx/>
              <a:buChar char="•"/>
            </a:pPr>
            <a:r>
              <a:rPr lang="pt-BR" sz="2800" dirty="0">
                <a:latin typeface="Calibri" pitchFamily="34" charset="0"/>
              </a:rPr>
              <a:t>Será obrigatória a presença de um dos autores no horário de apresentação do pôster.</a:t>
            </a:r>
            <a:endParaRPr lang="pt-PT" sz="2800" dirty="0">
              <a:solidFill>
                <a:srgbClr val="000000"/>
              </a:solidFill>
              <a:latin typeface="Calibri" pitchFamily="34" charset="0"/>
            </a:endParaRPr>
          </a:p>
          <a:p>
            <a:pPr algn="just" defTabSz="691931">
              <a:spcBef>
                <a:spcPct val="50000"/>
              </a:spcBef>
            </a:pPr>
            <a:endParaRPr lang="pt-PT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5" name="Text Box 3682"/>
          <p:cNvSpPr txBox="1">
            <a:spLocks noChangeArrowheads="1"/>
          </p:cNvSpPr>
          <p:nvPr/>
        </p:nvSpPr>
        <p:spPr bwMode="auto">
          <a:xfrm>
            <a:off x="22250404" y="12224505"/>
            <a:ext cx="9297870" cy="1821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6732" tIns="48364" rIns="96732" bIns="48364">
            <a:spAutoFit/>
          </a:bodyPr>
          <a:lstStyle/>
          <a:p>
            <a:pPr algn="just" defTabSz="968067">
              <a:spcBef>
                <a:spcPct val="50000"/>
              </a:spcBef>
              <a:buFont typeface="Arial" charset="0"/>
              <a:buChar char="•"/>
            </a:pPr>
            <a:r>
              <a:rPr lang="pt-BR" sz="2800" dirty="0">
                <a:solidFill>
                  <a:srgbClr val="000000"/>
                </a:solidFill>
                <a:latin typeface="Calibri" pitchFamily="34" charset="0"/>
              </a:rPr>
              <a:t>O pôster deve ser legível a uma distância de pelo menos 1 m.</a:t>
            </a:r>
          </a:p>
          <a:p>
            <a:pPr algn="just" defTabSz="968067">
              <a:spcBef>
                <a:spcPct val="50000"/>
              </a:spcBef>
              <a:buFont typeface="Arial" charset="0"/>
              <a:buChar char="•"/>
            </a:pPr>
            <a:r>
              <a:rPr lang="pt-BR" sz="2800" dirty="0">
                <a:solidFill>
                  <a:srgbClr val="000000"/>
                </a:solidFill>
                <a:latin typeface="Calibri" pitchFamily="34" charset="0"/>
              </a:rPr>
              <a:t>Deve-se evitar o uso de citações e notas de rodapé.</a:t>
            </a:r>
          </a:p>
          <a:p>
            <a:pPr algn="just" defTabSz="968067">
              <a:spcBef>
                <a:spcPct val="50000"/>
              </a:spcBef>
            </a:pPr>
            <a:endParaRPr lang="pt-BR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6" name="Text Box 3923"/>
          <p:cNvSpPr txBox="1">
            <a:spLocks noChangeArrowheads="1"/>
          </p:cNvSpPr>
          <p:nvPr/>
        </p:nvSpPr>
        <p:spPr bwMode="auto">
          <a:xfrm>
            <a:off x="22474089" y="20295030"/>
            <a:ext cx="8695153" cy="620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6732" tIns="48364" rIns="96732" bIns="48364">
            <a:spAutoFit/>
          </a:bodyPr>
          <a:lstStyle/>
          <a:p>
            <a:pPr algn="just" defTabSz="968067">
              <a:spcBef>
                <a:spcPct val="50000"/>
              </a:spcBef>
            </a:pPr>
            <a:r>
              <a:rPr lang="pt-BR" sz="2800" dirty="0">
                <a:solidFill>
                  <a:srgbClr val="000000"/>
                </a:solidFill>
                <a:latin typeface="Calibri" pitchFamily="34" charset="0"/>
              </a:rPr>
              <a:t>O último item deve efetuar o fechamento do conteúdo apresentado.</a:t>
            </a:r>
          </a:p>
          <a:p>
            <a:pPr algn="just" defTabSz="968067">
              <a:spcAft>
                <a:spcPts val="600"/>
              </a:spcAft>
            </a:pPr>
            <a:r>
              <a:rPr lang="pt-BR" sz="2800" dirty="0">
                <a:latin typeface="Calibri" pitchFamily="34" charset="0"/>
              </a:rPr>
              <a:t>Acima de tudo, um bom pôster deve ter pouco texto. Não tão pouco quanto uma apresentação de slides, porém bem menos do que um artigo. É preferível usar frases telegráficas, diretas e curtas, organizadas em tópicos, ao invés de orações longas e estruturas complexas. </a:t>
            </a:r>
          </a:p>
          <a:p>
            <a:pPr algn="just" defTabSz="968067"/>
            <a:r>
              <a:rPr lang="pt-BR" sz="2800" dirty="0">
                <a:latin typeface="Calibri" pitchFamily="34" charset="0"/>
              </a:rPr>
              <a:t>Deve-se concluir somente o que foi comprovado, com interpretação lógica, não cabendo opiniões próprias ou análises não investigadas. </a:t>
            </a:r>
          </a:p>
          <a:p>
            <a:pPr algn="just" defTabSz="968067"/>
            <a:r>
              <a:rPr lang="pt-BR" sz="2800" dirty="0">
                <a:latin typeface="Calibri" pitchFamily="34" charset="0"/>
              </a:rPr>
              <a:t>As conclusões de qualquer trabalho científico devem responder aos objetivos propostos do mesmo. Deve ser apresentada, preferencialmente, em tópicos.</a:t>
            </a:r>
          </a:p>
          <a:p>
            <a:pPr algn="just" defTabSz="968067"/>
            <a:endParaRPr lang="pt-BR" sz="2800" dirty="0">
              <a:latin typeface="Calibri" pitchFamily="34" charset="0"/>
            </a:endParaRPr>
          </a:p>
        </p:txBody>
      </p:sp>
      <p:sp>
        <p:nvSpPr>
          <p:cNvPr id="17" name="Text Box 3661"/>
          <p:cNvSpPr txBox="1">
            <a:spLocks noChangeArrowheads="1"/>
          </p:cNvSpPr>
          <p:nvPr/>
        </p:nvSpPr>
        <p:spPr bwMode="auto">
          <a:xfrm>
            <a:off x="22250405" y="33051754"/>
            <a:ext cx="8569320" cy="1821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6732" tIns="48364" rIns="96732" bIns="48364">
            <a:spAutoFit/>
          </a:bodyPr>
          <a:lstStyle/>
          <a:p>
            <a:pPr algn="just" defTabSz="655430">
              <a:spcBef>
                <a:spcPct val="50000"/>
              </a:spcBef>
            </a:pPr>
            <a:r>
              <a:rPr lang="pt-BR" sz="2800" i="1" dirty="0">
                <a:latin typeface="Calibri" pitchFamily="34" charset="0"/>
              </a:rPr>
              <a:t>Listar as referências pertinentes</a:t>
            </a:r>
            <a:endParaRPr lang="pt-BR" sz="2800" dirty="0">
              <a:latin typeface="Calibri" pitchFamily="34" charset="0"/>
            </a:endParaRPr>
          </a:p>
          <a:p>
            <a:pPr algn="just" defTabSz="655430">
              <a:spcBef>
                <a:spcPct val="50000"/>
              </a:spcBef>
            </a:pPr>
            <a:endParaRPr lang="pt-BR" sz="2800" dirty="0">
              <a:latin typeface="Calibri" pitchFamily="34" charset="0"/>
            </a:endParaRPr>
          </a:p>
          <a:p>
            <a:pPr algn="just" defTabSz="655430">
              <a:spcBef>
                <a:spcPct val="50000"/>
              </a:spcBef>
            </a:pPr>
            <a:endParaRPr lang="pt-BR" sz="2800" dirty="0">
              <a:latin typeface="Calibri" pitchFamily="34" charset="0"/>
            </a:endParaRPr>
          </a:p>
        </p:txBody>
      </p:sp>
      <p:sp>
        <p:nvSpPr>
          <p:cNvPr id="18" name="Text Box 2409"/>
          <p:cNvSpPr txBox="1">
            <a:spLocks noChangeArrowheads="1"/>
          </p:cNvSpPr>
          <p:nvPr/>
        </p:nvSpPr>
        <p:spPr bwMode="auto">
          <a:xfrm>
            <a:off x="938165" y="12025314"/>
            <a:ext cx="9435050" cy="6566447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square" lIns="102146" tIns="51071" rIns="102146" bIns="51071" anchor="ctr">
            <a:spAutoFit/>
          </a:bodyPr>
          <a:lstStyle/>
          <a:p>
            <a:pPr algn="just" defTabSz="1020437"/>
            <a:r>
              <a:rPr lang="pt-BR" sz="2800" dirty="0">
                <a:latin typeface="Calibri" pitchFamily="34" charset="0"/>
              </a:rPr>
              <a:t>O pôster deve ser elaborado no tamanho 120 cm de altura x 90 cm de largura, em duas ou três colunas, devendo conter, obrigatoriamente: a logomarca do evento, o título do artigo, o nome dos autores seguidos de identificação, introdução, material e métodos (ou metodologia), resultados e discussão, conclusão, agradecimentos e referências. </a:t>
            </a:r>
            <a:r>
              <a:rPr lang="pt-PT" sz="2800" dirty="0">
                <a:solidFill>
                  <a:srgbClr val="000000"/>
                </a:solidFill>
                <a:latin typeface="Calibri" pitchFamily="34" charset="0"/>
              </a:rPr>
              <a:t>O título deve ser bem destacado, permitindo que o visitante tenha facilidade em identificar o trabalho. Utilize fonte Calibri, tamanho de fonte 72 como mínimo para título, </a:t>
            </a:r>
            <a:r>
              <a:rPr lang="pt-BR" sz="2800" dirty="0">
                <a:latin typeface="Calibri" pitchFamily="34" charset="0"/>
              </a:rPr>
              <a:t>36 para os cabeçalhos</a:t>
            </a:r>
            <a:r>
              <a:rPr lang="pt-PT" sz="2800" dirty="0">
                <a:solidFill>
                  <a:srgbClr val="000000"/>
                </a:solidFill>
                <a:latin typeface="Calibri" pitchFamily="34" charset="0"/>
              </a:rPr>
              <a:t> e fonte 30 como mínimo para conteúdo. </a:t>
            </a:r>
            <a:r>
              <a:rPr lang="pt-BR" sz="2800" dirty="0">
                <a:latin typeface="Calibri" pitchFamily="34" charset="0"/>
              </a:rPr>
              <a:t>O pôster deve ser confeccionado em material adequado (papel, lona, PVC, </a:t>
            </a:r>
            <a:r>
              <a:rPr lang="pt-BR" sz="2800" dirty="0" err="1">
                <a:latin typeface="Calibri" pitchFamily="34" charset="0"/>
              </a:rPr>
              <a:t>gloss</a:t>
            </a:r>
            <a:r>
              <a:rPr lang="pt-BR" sz="2800" dirty="0">
                <a:latin typeface="Calibri" pitchFamily="34" charset="0"/>
              </a:rPr>
              <a:t> </a:t>
            </a:r>
            <a:r>
              <a:rPr lang="pt-BR" sz="2800" dirty="0" err="1">
                <a:latin typeface="Calibri" pitchFamily="34" charset="0"/>
              </a:rPr>
              <a:t>paper</a:t>
            </a:r>
            <a:r>
              <a:rPr lang="pt-BR" sz="2800" dirty="0">
                <a:latin typeface="Calibri" pitchFamily="34" charset="0"/>
              </a:rPr>
              <a:t> ou similar) com corda para ser afixado. O resumo deve ser elaborado conforme ABNT NBR 6028, seguido das palavras-chaves. </a:t>
            </a:r>
          </a:p>
          <a:p>
            <a:pPr algn="just" defTabSz="1020437"/>
            <a:endParaRPr lang="pt-BR" sz="2800" dirty="0">
              <a:latin typeface="Calibri" pitchFamily="34" charset="0"/>
            </a:endParaRPr>
          </a:p>
          <a:p>
            <a:pPr algn="just" defTabSz="1020437"/>
            <a:r>
              <a:rPr lang="pt-BR" sz="2800" b="1" i="1" dirty="0">
                <a:latin typeface="Calibri" pitchFamily="34" charset="0"/>
              </a:rPr>
              <a:t>Palavras-chave</a:t>
            </a:r>
            <a:r>
              <a:rPr lang="pt-BR" sz="2800" i="1" dirty="0">
                <a:latin typeface="Calibri" pitchFamily="34" charset="0"/>
              </a:rPr>
              <a:t>: </a:t>
            </a:r>
            <a:r>
              <a:rPr lang="pt-PT" sz="2800" i="1" dirty="0">
                <a:latin typeface="Calibri" pitchFamily="34" charset="0"/>
              </a:rPr>
              <a:t>as mesmas utilizadas no resumo.</a:t>
            </a:r>
            <a:endParaRPr lang="pt-BR" sz="2800" i="1" dirty="0">
              <a:latin typeface="Calibri" pitchFamily="34" charset="0"/>
            </a:endParaRPr>
          </a:p>
        </p:txBody>
      </p:sp>
      <p:pic>
        <p:nvPicPr>
          <p:cNvPr id="19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rcRect l="3291" t="11868" b="16917"/>
          <a:stretch>
            <a:fillRect/>
          </a:stretch>
        </p:blipFill>
        <p:spPr bwMode="auto">
          <a:xfrm>
            <a:off x="995805" y="10440986"/>
            <a:ext cx="9319770" cy="1285877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softEdge rad="112500"/>
          </a:effectLst>
        </p:spPr>
      </p:pic>
      <p:sp>
        <p:nvSpPr>
          <p:cNvPr id="20" name="Retângulo 31"/>
          <p:cNvSpPr>
            <a:spLocks noChangeArrowheads="1"/>
          </p:cNvSpPr>
          <p:nvPr/>
        </p:nvSpPr>
        <p:spPr bwMode="auto">
          <a:xfrm>
            <a:off x="1654175" y="10762847"/>
            <a:ext cx="2032872" cy="6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2" tIns="45704" rIns="91412" bIns="45704">
            <a:spAutoFit/>
          </a:bodyPr>
          <a:lstStyle/>
          <a:p>
            <a:r>
              <a:rPr lang="en-US" sz="3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RESUMO</a:t>
            </a:r>
            <a:endParaRPr lang="pt-BR" sz="3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rcRect l="3291" t="11868" b="16917"/>
          <a:stretch>
            <a:fillRect/>
          </a:stretch>
        </p:blipFill>
        <p:spPr bwMode="auto">
          <a:xfrm>
            <a:off x="995805" y="20816887"/>
            <a:ext cx="9319770" cy="128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Retângulo 46"/>
          <p:cNvSpPr>
            <a:spLocks noChangeArrowheads="1"/>
          </p:cNvSpPr>
          <p:nvPr/>
        </p:nvSpPr>
        <p:spPr bwMode="auto">
          <a:xfrm>
            <a:off x="1328736" y="21121287"/>
            <a:ext cx="3645942" cy="6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2" tIns="45704" rIns="91412" bIns="45704">
            <a:spAutoFit/>
          </a:bodyPr>
          <a:lstStyle/>
          <a:p>
            <a:pPr defTabSz="1020437"/>
            <a:r>
              <a:rPr lang="pt-BR" sz="3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1. INTRODUÇÃO</a:t>
            </a:r>
            <a:r>
              <a:rPr lang="pt-BR" sz="3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ahoma" pitchFamily="34" charset="0"/>
              </a:rPr>
              <a:t> </a:t>
            </a:r>
          </a:p>
        </p:txBody>
      </p:sp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rcRect l="3291" t="11868" b="16917"/>
          <a:stretch>
            <a:fillRect/>
          </a:stretch>
        </p:blipFill>
        <p:spPr bwMode="auto">
          <a:xfrm>
            <a:off x="11744325" y="10458447"/>
            <a:ext cx="9401175" cy="128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tângulo 47"/>
          <p:cNvSpPr>
            <a:spLocks noChangeArrowheads="1"/>
          </p:cNvSpPr>
          <p:nvPr/>
        </p:nvSpPr>
        <p:spPr bwMode="auto">
          <a:xfrm>
            <a:off x="12307083" y="10744197"/>
            <a:ext cx="3416007" cy="6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2" tIns="45704" rIns="91412" bIns="45704">
            <a:spAutoFit/>
          </a:bodyPr>
          <a:lstStyle/>
          <a:p>
            <a:pPr marL="514185" indent="-514185" defTabSz="1020437"/>
            <a:r>
              <a:rPr lang="en-US" sz="3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anose="020B0706030402020204" pitchFamily="34" charset="0"/>
                <a:cs typeface="Times New Roman" panose="02020603050405020304" pitchFamily="18" charset="0"/>
              </a:rPr>
              <a:t>2. METODOLOGIA</a:t>
            </a:r>
            <a:endParaRPr lang="pt-BR" sz="3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 panose="020B07060304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5" name="Picture 5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rcRect l="3291" t="11868" b="16917"/>
          <a:stretch>
            <a:fillRect/>
          </a:stretch>
        </p:blipFill>
        <p:spPr bwMode="auto">
          <a:xfrm>
            <a:off x="22488527" y="10458447"/>
            <a:ext cx="8680716" cy="1285877"/>
          </a:xfrm>
          <a:prstGeom prst="rect">
            <a:avLst/>
          </a:prstGeom>
          <a:solidFill>
            <a:schemeClr val="tx2">
              <a:lumMod val="5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26" name="Retângulo 53"/>
          <p:cNvSpPr>
            <a:spLocks noChangeArrowheads="1"/>
          </p:cNvSpPr>
          <p:nvPr/>
        </p:nvSpPr>
        <p:spPr bwMode="auto">
          <a:xfrm>
            <a:off x="23020341" y="10696585"/>
            <a:ext cx="8331198" cy="6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2" tIns="45704" rIns="91412" bIns="45704">
            <a:spAutoFit/>
          </a:bodyPr>
          <a:lstStyle/>
          <a:p>
            <a:pPr defTabSz="1020437"/>
            <a:r>
              <a:rPr lang="en-US" sz="3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anose="020B0706030402020204" pitchFamily="34" charset="0"/>
                <a:cs typeface="Times New Roman" panose="02020603050405020304" pitchFamily="18" charset="0"/>
              </a:rPr>
              <a:t>3. RESULTADOS E DISCUSSÃO</a:t>
            </a:r>
            <a:endParaRPr lang="pt-BR" sz="3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 panose="020B07060304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rcRect l="3291" t="11868" b="16917"/>
          <a:stretch>
            <a:fillRect/>
          </a:stretch>
        </p:blipFill>
        <p:spPr bwMode="auto">
          <a:xfrm>
            <a:off x="22488527" y="18596376"/>
            <a:ext cx="8680716" cy="128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" name="Retângulo 55"/>
          <p:cNvSpPr>
            <a:spLocks noChangeArrowheads="1"/>
          </p:cNvSpPr>
          <p:nvPr/>
        </p:nvSpPr>
        <p:spPr bwMode="auto">
          <a:xfrm>
            <a:off x="22682988" y="18876180"/>
            <a:ext cx="2996277" cy="6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2" tIns="45704" rIns="91412" bIns="45704">
            <a:spAutoFit/>
          </a:bodyPr>
          <a:lstStyle/>
          <a:p>
            <a:pPr defTabSz="1020437"/>
            <a:r>
              <a:rPr lang="en-US" sz="3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anose="020B0706030402020204" pitchFamily="34" charset="0"/>
                <a:cs typeface="Times New Roman" panose="02020603050405020304" pitchFamily="18" charset="0"/>
              </a:rPr>
              <a:t>4. CONCLUSÃO</a:t>
            </a:r>
            <a:endParaRPr lang="pt-BR" sz="3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 panose="020B07060304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9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rcRect l="3291" t="11868" b="16917"/>
          <a:stretch>
            <a:fillRect/>
          </a:stretch>
        </p:blipFill>
        <p:spPr bwMode="auto">
          <a:xfrm>
            <a:off x="22474090" y="28317823"/>
            <a:ext cx="8457030" cy="128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tângulo 57"/>
          <p:cNvSpPr>
            <a:spLocks noChangeArrowheads="1"/>
          </p:cNvSpPr>
          <p:nvPr/>
        </p:nvSpPr>
        <p:spPr bwMode="auto">
          <a:xfrm>
            <a:off x="22809422" y="28569737"/>
            <a:ext cx="3725643" cy="6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2" tIns="45704" rIns="91412" bIns="45704">
            <a:spAutoFit/>
          </a:bodyPr>
          <a:lstStyle/>
          <a:p>
            <a:r>
              <a:rPr lang="en-US" sz="3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Demi Cond" panose="020B0706030402020204" pitchFamily="34" charset="0"/>
                <a:cs typeface="Times New Roman" panose="02020603050405020304" pitchFamily="18" charset="0"/>
              </a:rPr>
              <a:t>AGRADECIMENTOS</a:t>
            </a:r>
            <a:endParaRPr lang="pt-BR" sz="38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Demi Cond" panose="020B07060304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 Box 3661"/>
          <p:cNvSpPr txBox="1">
            <a:spLocks noChangeArrowheads="1"/>
          </p:cNvSpPr>
          <p:nvPr/>
        </p:nvSpPr>
        <p:spPr bwMode="auto">
          <a:xfrm>
            <a:off x="11630023" y="12025314"/>
            <a:ext cx="9515477" cy="3113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6732" tIns="48364" rIns="96732" bIns="48364">
            <a:spAutoFit/>
          </a:bodyPr>
          <a:lstStyle/>
          <a:p>
            <a:pPr algn="just" defTabSz="655430">
              <a:spcBef>
                <a:spcPct val="50000"/>
              </a:spcBef>
            </a:pPr>
            <a:r>
              <a:rPr lang="pt-BR" sz="2800" dirty="0">
                <a:latin typeface="Calibri" pitchFamily="34" charset="0"/>
              </a:rPr>
              <a:t>As figuras são peças-chave em um pôster e devem ter um grande destaque. São elas que, em um primeiro momento, fisgarão os visitantes. Em um segundo momento, são as  figuras que vão ajudar a dar sustentação aos seus argumentos, de maneira muito mais eficaz do que os textos, quando bem combinadas com os diagramas e esquemas. Nunca deixe de citar as fontes das figuras que pegar emprestadas. </a:t>
            </a:r>
          </a:p>
        </p:txBody>
      </p:sp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/>
                    </a14:imgEffect>
                  </a14:imgLayer>
                </a14:imgProps>
              </a:ext>
            </a:extLst>
          </a:blip>
          <a:srcRect l="3291" t="11868" b="16917"/>
          <a:stretch>
            <a:fillRect/>
          </a:stretch>
        </p:blipFill>
        <p:spPr bwMode="auto">
          <a:xfrm>
            <a:off x="22474088" y="31467425"/>
            <a:ext cx="8457032" cy="1285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" name="Retângulo 57"/>
          <p:cNvSpPr>
            <a:spLocks noChangeArrowheads="1"/>
          </p:cNvSpPr>
          <p:nvPr/>
        </p:nvSpPr>
        <p:spPr bwMode="auto">
          <a:xfrm>
            <a:off x="22674147" y="31756349"/>
            <a:ext cx="3143753" cy="677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12" tIns="45704" rIns="91412" bIns="45704">
            <a:spAutoFit/>
          </a:bodyPr>
          <a:lstStyle/>
          <a:p>
            <a:r>
              <a:rPr lang="en-US" sz="3800" b="1" dirty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anose="02020603050405020304" pitchFamily="18" charset="0"/>
              </a:rPr>
              <a:t>REFERÊNCIAS</a:t>
            </a:r>
            <a:endParaRPr lang="pt-BR" sz="3800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4" name="Text Box 3646"/>
          <p:cNvSpPr txBox="1">
            <a:spLocks noChangeArrowheads="1"/>
          </p:cNvSpPr>
          <p:nvPr/>
        </p:nvSpPr>
        <p:spPr bwMode="auto">
          <a:xfrm>
            <a:off x="11858627" y="25040360"/>
            <a:ext cx="9515477" cy="22421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6834" tIns="43417" rIns="86834" bIns="43417">
            <a:spAutoFit/>
          </a:bodyPr>
          <a:lstStyle/>
          <a:p>
            <a:pPr algn="just" defTabSz="691931">
              <a:spcBef>
                <a:spcPct val="50000"/>
              </a:spcBef>
              <a:buFontTx/>
              <a:buChar char="•"/>
            </a:pPr>
            <a:r>
              <a:rPr lang="pt-PT" sz="2800" dirty="0">
                <a:solidFill>
                  <a:srgbClr val="000000"/>
                </a:solidFill>
                <a:latin typeface="Calibri" pitchFamily="34" charset="0"/>
              </a:rPr>
              <a:t>As Figuras devem ter alta qualidade</a:t>
            </a:r>
            <a:r>
              <a:rPr lang="pt-BR" sz="2800" dirty="0">
                <a:latin typeface="Calibri" pitchFamily="34" charset="0"/>
              </a:rPr>
              <a:t>, de preferência coloridas e gráficos bem  elaborados. </a:t>
            </a:r>
            <a:r>
              <a:rPr lang="pt-PT" sz="2800" dirty="0">
                <a:solidFill>
                  <a:srgbClr val="000000"/>
                </a:solidFill>
                <a:latin typeface="Calibri" pitchFamily="34" charset="0"/>
              </a:rPr>
              <a:t>Figuras e tabelas deverão cobrir, no máximo, 50% do pôster, informando a fonte dos dados contidos nas mesmas. A fonte deverá ser colocada abaixo das figuras e tabelas.</a:t>
            </a:r>
          </a:p>
        </p:txBody>
      </p:sp>
      <p:sp>
        <p:nvSpPr>
          <p:cNvPr id="35" name="Text Box 3661"/>
          <p:cNvSpPr txBox="1">
            <a:spLocks noChangeArrowheads="1"/>
          </p:cNvSpPr>
          <p:nvPr/>
        </p:nvSpPr>
        <p:spPr bwMode="auto">
          <a:xfrm>
            <a:off x="22250404" y="29956130"/>
            <a:ext cx="8918838" cy="528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6732" tIns="48364" rIns="96732" bIns="48364">
            <a:spAutoFit/>
          </a:bodyPr>
          <a:lstStyle/>
          <a:p>
            <a:pPr algn="just" defTabSz="655430">
              <a:spcBef>
                <a:spcPct val="50000"/>
              </a:spcBef>
            </a:pPr>
            <a:r>
              <a:rPr lang="pt-BR" sz="2800" dirty="0">
                <a:latin typeface="Calibri" pitchFamily="34" charset="0"/>
              </a:rPr>
              <a:t>Agradecemos o apoio...</a:t>
            </a:r>
          </a:p>
        </p:txBody>
      </p:sp>
      <p:sp>
        <p:nvSpPr>
          <p:cNvPr id="37" name="AutoShape 40" descr="9k="/>
          <p:cNvSpPr>
            <a:spLocks noChangeAspect="1" noChangeArrowheads="1"/>
          </p:cNvSpPr>
          <p:nvPr/>
        </p:nvSpPr>
        <p:spPr bwMode="auto">
          <a:xfrm>
            <a:off x="15039975" y="20616868"/>
            <a:ext cx="2324100" cy="1971676"/>
          </a:xfrm>
          <a:prstGeom prst="rect">
            <a:avLst/>
          </a:prstGeom>
          <a:noFill/>
        </p:spPr>
        <p:txBody>
          <a:bodyPr lIns="91412" tIns="45704" rIns="91412" bIns="45704"/>
          <a:lstStyle/>
          <a:p>
            <a:endParaRPr lang="pt-BR"/>
          </a:p>
        </p:txBody>
      </p:sp>
      <p:sp>
        <p:nvSpPr>
          <p:cNvPr id="38" name="AutoShape 42" descr="9k="/>
          <p:cNvSpPr>
            <a:spLocks noChangeAspect="1" noChangeArrowheads="1"/>
          </p:cNvSpPr>
          <p:nvPr/>
        </p:nvSpPr>
        <p:spPr bwMode="auto">
          <a:xfrm>
            <a:off x="15039975" y="20616868"/>
            <a:ext cx="2324100" cy="1971676"/>
          </a:xfrm>
          <a:prstGeom prst="rect">
            <a:avLst/>
          </a:prstGeom>
          <a:noFill/>
        </p:spPr>
        <p:txBody>
          <a:bodyPr lIns="91412" tIns="45704" rIns="91412" bIns="45704"/>
          <a:lstStyle/>
          <a:p>
            <a:endParaRPr lang="pt-BR"/>
          </a:p>
        </p:txBody>
      </p:sp>
      <p:sp>
        <p:nvSpPr>
          <p:cNvPr id="39" name="AutoShape 44" descr="9k="/>
          <p:cNvSpPr>
            <a:spLocks noChangeAspect="1" noChangeArrowheads="1"/>
          </p:cNvSpPr>
          <p:nvPr/>
        </p:nvSpPr>
        <p:spPr bwMode="auto">
          <a:xfrm>
            <a:off x="15039975" y="20616868"/>
            <a:ext cx="2324100" cy="1971676"/>
          </a:xfrm>
          <a:prstGeom prst="rect">
            <a:avLst/>
          </a:prstGeom>
          <a:noFill/>
        </p:spPr>
        <p:txBody>
          <a:bodyPr lIns="91412" tIns="45704" rIns="91412" bIns="45704"/>
          <a:lstStyle/>
          <a:p>
            <a:endParaRPr lang="pt-BR"/>
          </a:p>
        </p:txBody>
      </p:sp>
      <p:sp>
        <p:nvSpPr>
          <p:cNvPr id="40" name="AutoShape 46" descr="9k="/>
          <p:cNvSpPr>
            <a:spLocks noChangeAspect="1" noChangeArrowheads="1"/>
          </p:cNvSpPr>
          <p:nvPr/>
        </p:nvSpPr>
        <p:spPr bwMode="auto">
          <a:xfrm>
            <a:off x="15039975" y="20616868"/>
            <a:ext cx="2324100" cy="1971676"/>
          </a:xfrm>
          <a:prstGeom prst="rect">
            <a:avLst/>
          </a:prstGeom>
          <a:noFill/>
        </p:spPr>
        <p:txBody>
          <a:bodyPr lIns="91412" tIns="45704" rIns="91412" bIns="45704"/>
          <a:lstStyle/>
          <a:p>
            <a:endParaRPr lang="pt-BR"/>
          </a:p>
        </p:txBody>
      </p:sp>
      <p:sp>
        <p:nvSpPr>
          <p:cNvPr id="41" name="AutoShape 48" descr="9k="/>
          <p:cNvSpPr>
            <a:spLocks noChangeAspect="1" noChangeArrowheads="1"/>
          </p:cNvSpPr>
          <p:nvPr/>
        </p:nvSpPr>
        <p:spPr bwMode="auto">
          <a:xfrm>
            <a:off x="15039975" y="20621624"/>
            <a:ext cx="2324100" cy="1962152"/>
          </a:xfrm>
          <a:prstGeom prst="rect">
            <a:avLst/>
          </a:prstGeom>
          <a:noFill/>
        </p:spPr>
        <p:txBody>
          <a:bodyPr lIns="91412" tIns="45704" rIns="91412" bIns="45704"/>
          <a:lstStyle/>
          <a:p>
            <a:endParaRPr lang="pt-BR"/>
          </a:p>
        </p:txBody>
      </p:sp>
      <p:sp>
        <p:nvSpPr>
          <p:cNvPr id="42" name="AutoShape 50" descr="Z"/>
          <p:cNvSpPr>
            <a:spLocks noChangeAspect="1" noChangeArrowheads="1"/>
          </p:cNvSpPr>
          <p:nvPr/>
        </p:nvSpPr>
        <p:spPr bwMode="auto">
          <a:xfrm>
            <a:off x="15082841" y="21240752"/>
            <a:ext cx="2238375" cy="723897"/>
          </a:xfrm>
          <a:prstGeom prst="rect">
            <a:avLst/>
          </a:prstGeom>
          <a:noFill/>
        </p:spPr>
        <p:txBody>
          <a:bodyPr lIns="91412" tIns="45704" rIns="91412" bIns="45704"/>
          <a:lstStyle/>
          <a:p>
            <a:endParaRPr lang="pt-BR"/>
          </a:p>
        </p:txBody>
      </p:sp>
      <p:sp>
        <p:nvSpPr>
          <p:cNvPr id="43" name="AutoShape 52" descr="Z"/>
          <p:cNvSpPr>
            <a:spLocks noChangeAspect="1" noChangeArrowheads="1"/>
          </p:cNvSpPr>
          <p:nvPr/>
        </p:nvSpPr>
        <p:spPr bwMode="auto">
          <a:xfrm>
            <a:off x="19297654" y="37949194"/>
            <a:ext cx="2238375" cy="723897"/>
          </a:xfrm>
          <a:prstGeom prst="rect">
            <a:avLst/>
          </a:prstGeom>
          <a:noFill/>
        </p:spPr>
        <p:txBody>
          <a:bodyPr lIns="91412" tIns="45704" rIns="91412" bIns="45704"/>
          <a:lstStyle/>
          <a:p>
            <a:endParaRPr lang="pt-BR"/>
          </a:p>
        </p:txBody>
      </p:sp>
      <p:grpSp>
        <p:nvGrpSpPr>
          <p:cNvPr id="6" name="Agrupar 5">
            <a:extLst>
              <a:ext uri="{FF2B5EF4-FFF2-40B4-BE49-F238E27FC236}">
                <a16:creationId xmlns:a16="http://schemas.microsoft.com/office/drawing/2014/main" id="{AAD1861C-7172-062C-2B4B-9977D8AE2FA1}"/>
              </a:ext>
            </a:extLst>
          </p:cNvPr>
          <p:cNvGrpSpPr/>
          <p:nvPr/>
        </p:nvGrpSpPr>
        <p:grpSpPr>
          <a:xfrm>
            <a:off x="3151707" y="1506420"/>
            <a:ext cx="26044090" cy="4047967"/>
            <a:chOff x="3151707" y="1506420"/>
            <a:chExt cx="26044090" cy="4047967"/>
          </a:xfrm>
        </p:grpSpPr>
        <p:grpSp>
          <p:nvGrpSpPr>
            <p:cNvPr id="4" name="Agrupar 3">
              <a:extLst>
                <a:ext uri="{FF2B5EF4-FFF2-40B4-BE49-F238E27FC236}">
                  <a16:creationId xmlns:a16="http://schemas.microsoft.com/office/drawing/2014/main" id="{1053D3E7-6192-198C-816A-FDA9A0641615}"/>
                </a:ext>
              </a:extLst>
            </p:cNvPr>
            <p:cNvGrpSpPr/>
            <p:nvPr/>
          </p:nvGrpSpPr>
          <p:grpSpPr>
            <a:xfrm>
              <a:off x="3151707" y="1506420"/>
              <a:ext cx="26044090" cy="4047967"/>
              <a:chOff x="3151707" y="1506420"/>
              <a:chExt cx="26044090" cy="4047967"/>
            </a:xfrm>
          </p:grpSpPr>
          <p:pic>
            <p:nvPicPr>
              <p:cNvPr id="1026" name="Picture 2" descr="F:\II JECT_2019\Cabeçalhos\Para A4\Cabeçalho A4 Sepe.png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51707" y="1542374"/>
                <a:ext cx="26044090" cy="401201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" name="Retângulo 1">
                <a:extLst>
                  <a:ext uri="{FF2B5EF4-FFF2-40B4-BE49-F238E27FC236}">
                    <a16:creationId xmlns:a16="http://schemas.microsoft.com/office/drawing/2014/main" id="{96A86DA9-5F64-30AC-8A06-B7353457397D}"/>
                  </a:ext>
                </a:extLst>
              </p:cNvPr>
              <p:cNvSpPr/>
              <p:nvPr/>
            </p:nvSpPr>
            <p:spPr>
              <a:xfrm>
                <a:off x="5695950" y="3382079"/>
                <a:ext cx="1219200" cy="6755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3" name="Retângulo 2">
                <a:extLst>
                  <a:ext uri="{FF2B5EF4-FFF2-40B4-BE49-F238E27FC236}">
                    <a16:creationId xmlns:a16="http://schemas.microsoft.com/office/drawing/2014/main" id="{FAAB9A3A-A76E-1F4C-D979-B8CA8D103D34}"/>
                  </a:ext>
                </a:extLst>
              </p:cNvPr>
              <p:cNvSpPr/>
              <p:nvPr/>
            </p:nvSpPr>
            <p:spPr>
              <a:xfrm>
                <a:off x="12275344" y="1506420"/>
                <a:ext cx="6641306" cy="232263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5" name="CaixaDeTexto 4">
              <a:extLst>
                <a:ext uri="{FF2B5EF4-FFF2-40B4-BE49-F238E27FC236}">
                  <a16:creationId xmlns:a16="http://schemas.microsoft.com/office/drawing/2014/main" id="{619B13BF-9323-0DCF-B245-2BA0A11C11DD}"/>
                </a:ext>
              </a:extLst>
            </p:cNvPr>
            <p:cNvSpPr txBox="1"/>
            <p:nvPr/>
          </p:nvSpPr>
          <p:spPr>
            <a:xfrm>
              <a:off x="5655690" y="3232066"/>
              <a:ext cx="1249060" cy="86177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5000" b="1" dirty="0">
                  <a:solidFill>
                    <a:schemeClr val="tx2">
                      <a:lumMod val="50000"/>
                    </a:schemeClr>
                  </a:solidFill>
                  <a:latin typeface="Aharoni" panose="020F0502020204030204" pitchFamily="2" charset="-79"/>
                  <a:cs typeface="Aharoni" panose="020F0502020204030204" pitchFamily="2" charset="-79"/>
                </a:rPr>
                <a:t>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2778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339</TotalTime>
  <Words>504</Words>
  <Application>Microsoft Office PowerPoint</Application>
  <PresentationFormat>Personalizar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10" baseType="lpstr">
      <vt:lpstr>Aharoni</vt:lpstr>
      <vt:lpstr>Arial</vt:lpstr>
      <vt:lpstr>Calibri</vt:lpstr>
      <vt:lpstr>Franklin Gothic Book</vt:lpstr>
      <vt:lpstr>Franklin Gothic Demi Cond</vt:lpstr>
      <vt:lpstr>Franklin Gothic Medium</vt:lpstr>
      <vt:lpstr>tahoma, verdana, arial</vt:lpstr>
      <vt:lpstr>Wingdings</vt:lpstr>
      <vt:lpstr>Ângulos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lcostam</dc:creator>
  <cp:lastModifiedBy>Daniele Teixeira Sa</cp:lastModifiedBy>
  <cp:revision>52</cp:revision>
  <dcterms:created xsi:type="dcterms:W3CDTF">2013-11-13T05:20:21Z</dcterms:created>
  <dcterms:modified xsi:type="dcterms:W3CDTF">2025-10-17T19:30:07Z</dcterms:modified>
</cp:coreProperties>
</file>